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436" r:id="rId2"/>
    <p:sldId id="490" r:id="rId3"/>
    <p:sldId id="492" r:id="rId4"/>
    <p:sldId id="493" r:id="rId5"/>
    <p:sldId id="495" r:id="rId6"/>
    <p:sldId id="496" r:id="rId7"/>
    <p:sldId id="497" r:id="rId8"/>
    <p:sldId id="498" r:id="rId9"/>
    <p:sldId id="4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4A62-ED37-48A3-BC8D-8F60B7F668F7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E561-74B4-42E3-A77A-B5ED5E86D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0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A74F5B0D-48B5-4698-923F-2DB3F7A54AEA}"/>
              </a:ext>
            </a:extLst>
          </p:cNvPr>
          <p:cNvSpPr txBox="1">
            <a:spLocks/>
          </p:cNvSpPr>
          <p:nvPr/>
        </p:nvSpPr>
        <p:spPr>
          <a:xfrm>
            <a:off x="8759420" y="5382412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3225" y="38870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800" dirty="0">
                <a:solidFill>
                  <a:srgbClr val="0000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5722" y="4968679"/>
            <a:ext cx="73516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«Проектирование </a:t>
            </a:r>
            <a:r>
              <a:rPr lang="ru-RU" sz="3200" b="1" dirty="0">
                <a:solidFill>
                  <a:srgbClr val="0000CC"/>
                </a:solidFill>
              </a:rPr>
              <a:t>социально-правовых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Исследований»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0255" y="6281449"/>
            <a:ext cx="5099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00CC"/>
                </a:solidFill>
              </a:rPr>
              <a:t>К</a:t>
            </a:r>
            <a:r>
              <a:rPr lang="ru-RU" sz="2000" dirty="0" smtClean="0">
                <a:solidFill>
                  <a:srgbClr val="0000CC"/>
                </a:solidFill>
              </a:rPr>
              <a:t>афедра </a:t>
            </a:r>
            <a:r>
              <a:rPr lang="ru-RU" sz="2000" dirty="0">
                <a:solidFill>
                  <a:srgbClr val="0000CC"/>
                </a:solidFill>
              </a:rPr>
              <a:t>истории, политологии и социологии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66978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2192000" cy="93610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Цель </a:t>
            </a:r>
            <a:r>
              <a:rPr lang="ru-RU" dirty="0" smtClean="0">
                <a:solidFill>
                  <a:schemeClr val="bg1"/>
                </a:solidFill>
              </a:rPr>
              <a:t>и задачи </a:t>
            </a:r>
            <a:r>
              <a:rPr lang="ru-RU" dirty="0">
                <a:solidFill>
                  <a:schemeClr val="bg1"/>
                </a:solidFill>
              </a:rPr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76" y="1268760"/>
            <a:ext cx="11784632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– формирование научных </a:t>
            </a:r>
            <a:r>
              <a:rPr lang="ru-RU" dirty="0"/>
              <a:t>представлений о применении социологических методов сбора и анализа данных в проектном исследовании социально-правовой жизни общества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3"/>
            <a:ext cx="1487488" cy="1129767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" y="476672"/>
            <a:ext cx="743747" cy="543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190" y="3424204"/>
            <a:ext cx="5688632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§"/>
            </a:pPr>
            <a:r>
              <a:rPr lang="ru-RU" sz="2400" dirty="0"/>
              <a:t>ознакомление с базовыми принципами методологии проектирования социологических исследований; написания программы социологического исследования; процедурами и методами сбора эмпирических данных; презентации полученных знаний и опыта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3991" y="3455067"/>
            <a:ext cx="5951985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400" dirty="0" smtClean="0"/>
              <a:t>развитие способностей по </a:t>
            </a:r>
            <a:r>
              <a:rPr lang="ru-RU" sz="2400" dirty="0"/>
              <a:t>разработке самостоятельных проектов, поиску, сбору и анализу необходимой информации, самостоятельному достижению намеченной цели, постановке и решению задач; навыков совместной работы </a:t>
            </a:r>
            <a:r>
              <a:rPr lang="ru-RU" sz="2400" dirty="0" smtClean="0"/>
              <a:t>и делового </a:t>
            </a:r>
            <a:r>
              <a:rPr lang="ru-RU" sz="2400" dirty="0"/>
              <a:t>общения в группах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0837" y="2641175"/>
            <a:ext cx="1266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19536" y="2641175"/>
            <a:ext cx="172819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00256" y="2641175"/>
            <a:ext cx="172819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8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9"/>
            <a:ext cx="12192000" cy="100811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Для </a:t>
            </a:r>
            <a:r>
              <a:rPr lang="ru-RU" dirty="0">
                <a:solidFill>
                  <a:schemeClr val="bg1"/>
                </a:solidFill>
              </a:rPr>
              <a:t>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89654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Для обучающихся по </a:t>
            </a:r>
            <a:r>
              <a:rPr lang="ru-RU" sz="3200" dirty="0">
                <a:solidFill>
                  <a:srgbClr val="000099"/>
                </a:solidFill>
              </a:rPr>
              <a:t>направлению подготовки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40.03.01 «Юриспруденция»</a:t>
            </a:r>
            <a:endParaRPr lang="ru-RU" sz="32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Профили подготовки</a:t>
            </a:r>
            <a:r>
              <a:rPr lang="ru-RU" sz="3200" dirty="0">
                <a:solidFill>
                  <a:srgbClr val="000099"/>
                </a:solidFill>
              </a:rPr>
              <a:t>: </a:t>
            </a:r>
            <a:endParaRPr lang="ru-RU" sz="3200" dirty="0" smtClean="0">
              <a:solidFill>
                <a:srgbClr val="000099"/>
              </a:solidFill>
            </a:endParaRPr>
          </a:p>
          <a:p>
            <a:r>
              <a:rPr lang="ru-RU" sz="3200" dirty="0" smtClean="0">
                <a:solidFill>
                  <a:srgbClr val="000099"/>
                </a:solidFill>
              </a:rPr>
              <a:t>Гражданско-правовой 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Прокурорско-следственный 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Судебно-адвокатский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Следственно-судебный 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Уголовно-правовой</a:t>
            </a:r>
            <a:endParaRPr lang="ru-RU" sz="3200" dirty="0">
              <a:solidFill>
                <a:srgbClr val="000099"/>
              </a:solidFill>
            </a:endParaRPr>
          </a:p>
          <a:p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50" y="2708920"/>
            <a:ext cx="4311117" cy="33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12192000" cy="93610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dirty="0">
                <a:solidFill>
                  <a:schemeClr val="bg1"/>
                </a:solidFill>
              </a:rPr>
              <a:t>Что изучается в ходе освоения дисциплины</a:t>
            </a:r>
            <a:r>
              <a:rPr lang="ru-RU" sz="4000" dirty="0" smtClean="0">
                <a:solidFill>
                  <a:schemeClr val="bg1"/>
                </a:solidFill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30" y="1556792"/>
            <a:ext cx="11570609" cy="43513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основы проектирования социально-правового </a:t>
            </a:r>
            <a:r>
              <a:rPr lang="ru-RU" dirty="0" smtClean="0">
                <a:solidFill>
                  <a:srgbClr val="000099"/>
                </a:solidFill>
              </a:rPr>
              <a:t>исследования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основные методы </a:t>
            </a:r>
            <a:r>
              <a:rPr lang="ru-RU" dirty="0">
                <a:solidFill>
                  <a:srgbClr val="000099"/>
                </a:solidFill>
              </a:rPr>
              <a:t>поиска, сбора, анализа и обработки социологической информации, необходимой для решения поставленных </a:t>
            </a:r>
            <a:r>
              <a:rPr lang="ru-RU" dirty="0" smtClean="0">
                <a:solidFill>
                  <a:srgbClr val="000099"/>
                </a:solidFill>
              </a:rPr>
              <a:t>задач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примеры </a:t>
            </a:r>
            <a:r>
              <a:rPr lang="ru-RU" dirty="0" smtClean="0">
                <a:solidFill>
                  <a:srgbClr val="000099"/>
                </a:solidFill>
              </a:rPr>
              <a:t>эмпирических исследований права, </a:t>
            </a:r>
            <a:r>
              <a:rPr lang="ru-RU" dirty="0" smtClean="0">
                <a:solidFill>
                  <a:srgbClr val="000099"/>
                </a:solidFill>
              </a:rPr>
              <a:t>общественного </a:t>
            </a:r>
            <a:r>
              <a:rPr lang="ru-RU" dirty="0">
                <a:solidFill>
                  <a:srgbClr val="000099"/>
                </a:solidFill>
              </a:rPr>
              <a:t>мнения о таких феноменах социально-правовой действительности как: «</a:t>
            </a:r>
            <a:r>
              <a:rPr lang="ru-RU" i="1" dirty="0">
                <a:solidFill>
                  <a:srgbClr val="000099"/>
                </a:solidFill>
              </a:rPr>
              <a:t>законность», «правопорядок», «правонарушения», «преступность», </a:t>
            </a:r>
            <a:r>
              <a:rPr lang="ru-RU" i="1" dirty="0" smtClean="0">
                <a:solidFill>
                  <a:srgbClr val="000099"/>
                </a:solidFill>
              </a:rPr>
              <a:t>«</a:t>
            </a:r>
            <a:r>
              <a:rPr lang="ru-RU" i="1" dirty="0">
                <a:solidFill>
                  <a:srgbClr val="000099"/>
                </a:solidFill>
              </a:rPr>
              <a:t>правоприменительная практика», «институциональное доверие», «легитимность и легальность</a:t>
            </a:r>
            <a:r>
              <a:rPr lang="ru-RU" i="1" dirty="0" smtClean="0">
                <a:solidFill>
                  <a:srgbClr val="000099"/>
                </a:solidFill>
              </a:rPr>
              <a:t>»; </a:t>
            </a:r>
            <a:r>
              <a:rPr lang="ru-RU" dirty="0" smtClean="0">
                <a:solidFill>
                  <a:srgbClr val="000099"/>
                </a:solidFill>
              </a:rPr>
              <a:t>взаимовлияние правовых институтов и общества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3" y="5949280"/>
            <a:ext cx="105632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0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3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>
                <a:solidFill>
                  <a:schemeClr val="bg1"/>
                </a:solidFill>
              </a:rPr>
              <a:t>Тематический план дисциплины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64126"/>
              </p:ext>
            </p:extLst>
          </p:nvPr>
        </p:nvGraphicFramePr>
        <p:xfrm>
          <a:off x="931805" y="1916832"/>
          <a:ext cx="10513168" cy="39964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3168"/>
              </a:tblGrid>
              <a:tr h="165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Тема 1. Стратегия социально-правового исследования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3200">
                          <a:effectLst/>
                        </a:rPr>
                        <a:t>Тема 2. Методы сбора эмпирической информации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3200" dirty="0">
                          <a:effectLst/>
                        </a:rPr>
                        <a:t>Тема 3. Подготовка отчёта о результатах проектирования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903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>
                <a:solidFill>
                  <a:schemeClr val="bg1"/>
                </a:solidFill>
              </a:rPr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70" y="1340768"/>
            <a:ext cx="798887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Лекции, собеседования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Анализ </a:t>
            </a:r>
            <a:r>
              <a:rPr lang="ru-RU" b="1" dirty="0" smtClean="0">
                <a:solidFill>
                  <a:srgbClr val="000099"/>
                </a:solidFill>
              </a:rPr>
              <a:t>примеров </a:t>
            </a:r>
            <a:r>
              <a:rPr lang="ru-RU" dirty="0" smtClean="0">
                <a:solidFill>
                  <a:srgbClr val="000099"/>
                </a:solidFill>
              </a:rPr>
              <a:t>эмпирических исследований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социально-правовой жизни </a:t>
            </a:r>
            <a:r>
              <a:rPr lang="ru-RU" dirty="0" smtClean="0">
                <a:solidFill>
                  <a:srgbClr val="000099"/>
                </a:solidFill>
              </a:rPr>
              <a:t>общества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Разработка групповых </a:t>
            </a:r>
            <a:r>
              <a:rPr lang="ru-RU" b="1" dirty="0" smtClean="0">
                <a:solidFill>
                  <a:srgbClr val="000099"/>
                </a:solidFill>
              </a:rPr>
              <a:t>творческих проектов </a:t>
            </a:r>
            <a:r>
              <a:rPr lang="ru-RU" dirty="0" smtClean="0">
                <a:solidFill>
                  <a:srgbClr val="000099"/>
                </a:solidFill>
              </a:rPr>
              <a:t>социологического исследования </a:t>
            </a:r>
            <a:r>
              <a:rPr lang="ru-RU" dirty="0" smtClean="0">
                <a:solidFill>
                  <a:srgbClr val="000099"/>
                </a:solidFill>
              </a:rPr>
              <a:t>социально-правовых явлений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Подготовка </a:t>
            </a:r>
            <a:r>
              <a:rPr lang="ru-RU" dirty="0" smtClean="0">
                <a:solidFill>
                  <a:srgbClr val="000099"/>
                </a:solidFill>
              </a:rPr>
              <a:t>отчетных документов проекта социологического исследования социально-правовой жизни </a:t>
            </a:r>
            <a:r>
              <a:rPr lang="ru-RU" dirty="0">
                <a:solidFill>
                  <a:srgbClr val="000099"/>
                </a:solidFill>
              </a:rPr>
              <a:t>и </a:t>
            </a:r>
            <a:r>
              <a:rPr lang="ru-RU" dirty="0" smtClean="0">
                <a:solidFill>
                  <a:srgbClr val="000099"/>
                </a:solidFill>
              </a:rPr>
              <a:t>его </a:t>
            </a:r>
            <a:r>
              <a:rPr lang="ru-RU" b="1" dirty="0" smtClean="0">
                <a:solidFill>
                  <a:srgbClr val="000099"/>
                </a:solidFill>
              </a:rPr>
              <a:t>публичная презентация 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559496" cy="1135127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" y="326074"/>
            <a:ext cx="743747" cy="5439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98" y="3573016"/>
            <a:ext cx="2778133" cy="241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382769"/>
            <a:ext cx="3856614" cy="200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635735"/>
            <a:ext cx="4736406" cy="11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0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9166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Значение </a:t>
            </a:r>
            <a:r>
              <a:rPr lang="ru-RU" dirty="0">
                <a:solidFill>
                  <a:schemeClr val="bg1"/>
                </a:solidFill>
              </a:rPr>
              <a:t>дисциплины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700808"/>
            <a:ext cx="9074224" cy="4476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Основные </a:t>
            </a:r>
            <a:r>
              <a:rPr lang="ru-RU" sz="3200" dirty="0">
                <a:solidFill>
                  <a:srgbClr val="000099"/>
                </a:solidFill>
              </a:rPr>
              <a:t>положения дисциплины могут быть использованы в дальнейшем при изучении следующих дисциплин:</a:t>
            </a:r>
          </a:p>
          <a:p>
            <a:pPr lvl="0"/>
            <a:r>
              <a:rPr lang="ru-RU" sz="3200" dirty="0" smtClean="0">
                <a:solidFill>
                  <a:srgbClr val="000099"/>
                </a:solidFill>
              </a:rPr>
              <a:t>криминология</a:t>
            </a:r>
            <a:endParaRPr lang="ru-RU" sz="3200" dirty="0">
              <a:solidFill>
                <a:srgbClr val="000099"/>
              </a:solidFill>
            </a:endParaRPr>
          </a:p>
          <a:p>
            <a:r>
              <a:rPr lang="ru-RU" sz="3200" dirty="0">
                <a:solidFill>
                  <a:srgbClr val="000099"/>
                </a:solidFill>
              </a:rPr>
              <a:t>при написании курсовых, выпускных квалификационных работ, магистерских диссертаций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82" y="4509120"/>
            <a:ext cx="3400876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924944"/>
            <a:ext cx="2507538" cy="110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2192000" cy="115212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Значение </a:t>
            </a:r>
            <a:r>
              <a:rPr lang="ru-RU" dirty="0">
                <a:solidFill>
                  <a:schemeClr val="bg1"/>
                </a:solidFill>
              </a:rPr>
              <a:t>дисциплины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практической </a:t>
            </a:r>
            <a:r>
              <a:rPr lang="ru-RU" dirty="0">
                <a:solidFill>
                  <a:schemeClr val="bg1"/>
                </a:solidFill>
              </a:rPr>
              <a:t>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70" y="4725144"/>
            <a:ext cx="11641873" cy="180020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Приобретение </a:t>
            </a:r>
            <a:r>
              <a:rPr lang="ru-RU" b="1" dirty="0" smtClean="0">
                <a:solidFill>
                  <a:srgbClr val="000099"/>
                </a:solidFill>
              </a:rPr>
              <a:t>ОПЫТА</a:t>
            </a:r>
            <a:r>
              <a:rPr lang="ru-RU" dirty="0" smtClean="0">
                <a:solidFill>
                  <a:srgbClr val="000099"/>
                </a:solidFill>
              </a:rPr>
              <a:t> самостоятельного проведения эмпирических исследований права, проблем </a:t>
            </a:r>
            <a:r>
              <a:rPr lang="ru-RU" dirty="0" err="1" smtClean="0">
                <a:solidFill>
                  <a:srgbClr val="000099"/>
                </a:solidFill>
              </a:rPr>
              <a:t>правоприменения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способных выявить </a:t>
            </a:r>
            <a:r>
              <a:rPr lang="ru-RU" dirty="0" smtClean="0">
                <a:solidFill>
                  <a:srgbClr val="000099"/>
                </a:solidFill>
              </a:rPr>
              <a:t>потенциально </a:t>
            </a:r>
            <a:r>
              <a:rPr lang="ru-RU" dirty="0">
                <a:solidFill>
                  <a:srgbClr val="000099"/>
                </a:solidFill>
              </a:rPr>
              <a:t>юридически </a:t>
            </a:r>
            <a:r>
              <a:rPr lang="ru-RU" dirty="0" smtClean="0">
                <a:solidFill>
                  <a:srgbClr val="000099"/>
                </a:solidFill>
              </a:rPr>
              <a:t>незащищенные категории, определить </a:t>
            </a:r>
            <a:r>
              <a:rPr lang="ru-RU" dirty="0">
                <a:solidFill>
                  <a:srgbClr val="000099"/>
                </a:solidFill>
              </a:rPr>
              <a:t>нарушения в сфере права </a:t>
            </a:r>
            <a:r>
              <a:rPr lang="ru-RU" dirty="0" smtClean="0">
                <a:solidFill>
                  <a:srgbClr val="000099"/>
                </a:solidFill>
              </a:rPr>
              <a:t>данных категорий, понять взаимовлияние права и общества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336" y="1648309"/>
            <a:ext cx="6048672" cy="2011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УМЕНИЯ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осуществлять поиск, сбор, анализ и обработку социологической информации, необходимой для выработки действий по решению поставленных задач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016" y="1648309"/>
            <a:ext cx="545013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НАВЫКИ </a:t>
            </a:r>
            <a:r>
              <a:rPr lang="ru-RU" sz="2800" dirty="0">
                <a:solidFill>
                  <a:srgbClr val="000099"/>
                </a:solidFill>
              </a:rPr>
              <a:t>грамотно формулировать цели и задачи исследования, составлять план исследования, представлять результаты проекта</a:t>
            </a: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5555940" y="3753232"/>
            <a:ext cx="1224136" cy="79208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2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52390" y="5337711"/>
            <a:ext cx="0" cy="11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0">
            <a:extLst>
              <a:ext uri="{FF2B5EF4-FFF2-40B4-BE49-F238E27FC236}">
                <a16:creationId xmlns:a16="http://schemas.microsoft.com/office/drawing/2014/main" xmlns="" id="{63608C4C-5367-4F24-949A-A6327E09C602}"/>
              </a:ext>
            </a:extLst>
          </p:cNvPr>
          <p:cNvSpPr/>
          <p:nvPr/>
        </p:nvSpPr>
        <p:spPr>
          <a:xfrm>
            <a:off x="3088606" y="5645487"/>
            <a:ext cx="498603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СПАСИБО ЗА ВНИМАНИЕ!</a:t>
            </a:r>
            <a:endParaRPr lang="en-US" sz="3200" b="1" dirty="0">
              <a:ln w="0">
                <a:noFill/>
              </a:ln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6250AFAC-1230-41EF-AC91-09E7A1B0107B}"/>
              </a:ext>
            </a:extLst>
          </p:cNvPr>
          <p:cNvSpPr txBox="1">
            <a:spLocks/>
          </p:cNvSpPr>
          <p:nvPr/>
        </p:nvSpPr>
        <p:spPr>
          <a:xfrm>
            <a:off x="8764152" y="5437781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7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356</Words>
  <Application>Microsoft Office PowerPoint</Application>
  <PresentationFormat>Произвольный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Цель и задачи освоения дисциплины </vt:lpstr>
      <vt:lpstr>        Для кого предназначена дисциплина?</vt:lpstr>
      <vt:lpstr>        Что изучается в ходе освоения дисциплины?</vt:lpstr>
      <vt:lpstr>        Тематический план дисциплины</vt:lpstr>
      <vt:lpstr>        Как будут проходить занятия?</vt:lpstr>
      <vt:lpstr>Значение дисциплины  для дальнейшего обучения</vt:lpstr>
      <vt:lpstr> Значение дисциплины  для практической работы юриста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user</cp:lastModifiedBy>
  <cp:revision>107</cp:revision>
  <dcterms:created xsi:type="dcterms:W3CDTF">2020-04-14T08:10:52Z</dcterms:created>
  <dcterms:modified xsi:type="dcterms:W3CDTF">2022-02-04T08:22:36Z</dcterms:modified>
</cp:coreProperties>
</file>